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1" r:id="rId7"/>
    <p:sldId id="262" r:id="rId8"/>
    <p:sldId id="263" r:id="rId9"/>
    <p:sldId id="264" r:id="rId10"/>
    <p:sldId id="265" r:id="rId11"/>
    <p:sldId id="260"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48" y="26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7E59CB-93E8-439C-9EF2-44F7B482D507}"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240124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E59CB-93E8-439C-9EF2-44F7B482D507}"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380058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E59CB-93E8-439C-9EF2-44F7B482D507}"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80198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E59CB-93E8-439C-9EF2-44F7B482D507}"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3088204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E59CB-93E8-439C-9EF2-44F7B482D507}" type="datetimeFigureOut">
              <a:rPr lang="en-US" smtClean="0"/>
              <a:t>2/25/2013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427026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E59CB-93E8-439C-9EF2-44F7B482D507}"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173888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E59CB-93E8-439C-9EF2-44F7B482D507}" type="datetimeFigureOut">
              <a:rPr lang="en-US" smtClean="0"/>
              <a:t>2/25/2013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42927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E59CB-93E8-439C-9EF2-44F7B482D507}" type="datetimeFigureOut">
              <a:rPr lang="en-US" smtClean="0"/>
              <a:t>2/25/2013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31718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E59CB-93E8-439C-9EF2-44F7B482D507}" type="datetimeFigureOut">
              <a:rPr lang="en-US" smtClean="0"/>
              <a:t>2/25/2013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427851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E59CB-93E8-439C-9EF2-44F7B482D507}"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1521706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E59CB-93E8-439C-9EF2-44F7B482D507}" type="datetimeFigureOut">
              <a:rPr lang="en-US" smtClean="0"/>
              <a:t>2/25/2013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B706B0-5484-4690-955C-F9710D2DCAFF}" type="slidenum">
              <a:rPr lang="en-US" smtClean="0"/>
              <a:t>‹#›</a:t>
            </a:fld>
            <a:endParaRPr lang="en-US"/>
          </a:p>
        </p:txBody>
      </p:sp>
    </p:spTree>
    <p:extLst>
      <p:ext uri="{BB962C8B-B14F-4D97-AF65-F5344CB8AC3E}">
        <p14:creationId xmlns:p14="http://schemas.microsoft.com/office/powerpoint/2010/main" val="117299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E59CB-93E8-439C-9EF2-44F7B482D507}" type="datetimeFigureOut">
              <a:rPr lang="en-US" smtClean="0"/>
              <a:t>2/25/2013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706B0-5484-4690-955C-F9710D2DCAFF}" type="slidenum">
              <a:rPr lang="en-US" smtClean="0"/>
              <a:t>‹#›</a:t>
            </a:fld>
            <a:endParaRPr lang="en-US"/>
          </a:p>
        </p:txBody>
      </p:sp>
    </p:spTree>
    <p:extLst>
      <p:ext uri="{BB962C8B-B14F-4D97-AF65-F5344CB8AC3E}">
        <p14:creationId xmlns:p14="http://schemas.microsoft.com/office/powerpoint/2010/main" val="211618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47800"/>
            <a:ext cx="5486400" cy="3581400"/>
          </a:xfrm>
        </p:spPr>
        <p:style>
          <a:lnRef idx="3">
            <a:schemeClr val="lt1"/>
          </a:lnRef>
          <a:fillRef idx="1">
            <a:schemeClr val="dk1"/>
          </a:fillRef>
          <a:effectRef idx="1">
            <a:schemeClr val="dk1"/>
          </a:effectRef>
          <a:fontRef idx="minor">
            <a:schemeClr val="lt1"/>
          </a:fontRef>
        </p:style>
        <p:txBody>
          <a:bodyPr>
            <a:noAutofit/>
          </a:bodyPr>
          <a:lstStyle/>
          <a:p>
            <a:r>
              <a:rPr lang="en-US" sz="9600" dirty="0" smtClean="0">
                <a:solidFill>
                  <a:schemeClr val="accent6">
                    <a:lumMod val="50000"/>
                  </a:schemeClr>
                </a:solidFill>
                <a:latin typeface="Curlz MT" pitchFamily="82" charset="0"/>
              </a:rPr>
              <a:t>Leopards</a:t>
            </a:r>
            <a:br>
              <a:rPr lang="en-US" sz="9600" dirty="0" smtClean="0">
                <a:solidFill>
                  <a:schemeClr val="accent6">
                    <a:lumMod val="50000"/>
                  </a:schemeClr>
                </a:solidFill>
                <a:latin typeface="Curlz MT" pitchFamily="82" charset="0"/>
              </a:rPr>
            </a:br>
            <a:r>
              <a:rPr lang="en-US" sz="2000" dirty="0" smtClean="0">
                <a:solidFill>
                  <a:schemeClr val="accent6">
                    <a:lumMod val="50000"/>
                  </a:schemeClr>
                </a:solidFill>
                <a:latin typeface="Curlz MT" pitchFamily="82" charset="0"/>
              </a:rPr>
              <a:t/>
            </a:r>
            <a:br>
              <a:rPr lang="en-US" sz="2000" dirty="0" smtClean="0">
                <a:solidFill>
                  <a:schemeClr val="accent6">
                    <a:lumMod val="50000"/>
                  </a:schemeClr>
                </a:solidFill>
                <a:latin typeface="Curlz MT" pitchFamily="82" charset="0"/>
              </a:rPr>
            </a:br>
            <a:r>
              <a:rPr lang="en-US" sz="3600" dirty="0" smtClean="0">
                <a:solidFill>
                  <a:schemeClr val="accent6">
                    <a:lumMod val="50000"/>
                  </a:schemeClr>
                </a:solidFill>
                <a:latin typeface="Curlz MT" pitchFamily="82" charset="0"/>
              </a:rPr>
              <a:t>By:  Hannah Crowder </a:t>
            </a:r>
            <a:endParaRPr lang="en-US" sz="3600" dirty="0">
              <a:solidFill>
                <a:schemeClr val="accent6">
                  <a:lumMod val="50000"/>
                </a:schemeClr>
              </a:solidFill>
              <a:latin typeface="Curlz MT" pitchFamily="82" charset="0"/>
            </a:endParaRPr>
          </a:p>
        </p:txBody>
      </p:sp>
      <p:sp>
        <p:nvSpPr>
          <p:cNvPr id="4" name="Subtitle 3"/>
          <p:cNvSpPr>
            <a:spLocks noGrp="1"/>
          </p:cNvSpPr>
          <p:nvPr>
            <p:ph type="subTitle" idx="1"/>
          </p:nvPr>
        </p:nvSpPr>
        <p:spPr>
          <a:xfrm>
            <a:off x="3429000" y="1600200"/>
            <a:ext cx="2362200" cy="685800"/>
          </a:xfrm>
        </p:spPr>
        <p:style>
          <a:lnRef idx="2">
            <a:schemeClr val="dk1">
              <a:shade val="50000"/>
            </a:schemeClr>
          </a:lnRef>
          <a:fillRef idx="1">
            <a:schemeClr val="dk1"/>
          </a:fillRef>
          <a:effectRef idx="0">
            <a:schemeClr val="dk1"/>
          </a:effectRef>
          <a:fontRef idx="minor">
            <a:schemeClr val="lt1"/>
          </a:fontRef>
        </p:style>
        <p:txBody>
          <a:bodyPr>
            <a:normAutofit/>
          </a:bodyPr>
          <a:lstStyle/>
          <a:p>
            <a:r>
              <a:rPr lang="en-US" dirty="0" smtClean="0">
                <a:solidFill>
                  <a:schemeClr val="accent6">
                    <a:lumMod val="50000"/>
                  </a:schemeClr>
                </a:solidFill>
                <a:latin typeface="Curlz MT" pitchFamily="82" charset="0"/>
              </a:rPr>
              <a:t>A Report on</a:t>
            </a:r>
            <a:r>
              <a:rPr lang="en-US" dirty="0" smtClean="0">
                <a:solidFill>
                  <a:schemeClr val="accent6">
                    <a:lumMod val="50000"/>
                  </a:schemeClr>
                </a:solidFill>
              </a:rPr>
              <a:t>:</a:t>
            </a:r>
            <a:endParaRPr lang="en-US" dirty="0">
              <a:solidFill>
                <a:schemeClr val="accent6">
                  <a:lumMod val="50000"/>
                </a:schemeClr>
              </a:solidFill>
            </a:endParaRPr>
          </a:p>
        </p:txBody>
      </p:sp>
    </p:spTree>
    <p:extLst>
      <p:ext uri="{BB962C8B-B14F-4D97-AF65-F5344CB8AC3E}">
        <p14:creationId xmlns:p14="http://schemas.microsoft.com/office/powerpoint/2010/main" val="2691005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style>
          <a:lnRef idx="3">
            <a:schemeClr val="lt1"/>
          </a:lnRef>
          <a:fillRef idx="1">
            <a:schemeClr val="dk1"/>
          </a:fillRef>
          <a:effectRef idx="1">
            <a:schemeClr val="dk1"/>
          </a:effectRef>
          <a:fontRef idx="minor">
            <a:schemeClr val="lt1"/>
          </a:fontRef>
        </p:style>
        <p:txBody>
          <a:bodyPr>
            <a:normAutofit/>
          </a:bodyPr>
          <a:lstStyle/>
          <a:p>
            <a:r>
              <a:rPr lang="en-US" sz="6600" dirty="0">
                <a:latin typeface="Curlz MT" pitchFamily="82" charset="0"/>
              </a:rPr>
              <a:t>A</a:t>
            </a:r>
            <a:r>
              <a:rPr lang="en-US" sz="6600" dirty="0" smtClean="0">
                <a:latin typeface="Curlz MT" pitchFamily="82" charset="0"/>
              </a:rPr>
              <a:t>daptations</a:t>
            </a:r>
            <a:endParaRPr lang="en-US" sz="6600" dirty="0">
              <a:latin typeface="Curlz MT" pitchFamily="82" charset="0"/>
            </a:endParaRPr>
          </a:p>
        </p:txBody>
      </p:sp>
      <p:sp>
        <p:nvSpPr>
          <p:cNvPr id="3" name="Content Placeholder 2"/>
          <p:cNvSpPr>
            <a:spLocks noGrp="1"/>
          </p:cNvSpPr>
          <p:nvPr>
            <p:ph idx="1"/>
          </p:nvPr>
        </p:nvSpPr>
        <p:spPr>
          <a:xfrm>
            <a:off x="1752600" y="1524000"/>
            <a:ext cx="5638800" cy="3505200"/>
          </a:xfrm>
        </p:spPr>
        <p:txBody>
          <a:bodyPr>
            <a:noAutofit/>
          </a:bodyPr>
          <a:lstStyle/>
          <a:p>
            <a:pPr>
              <a:buFont typeface="Arial"/>
              <a:buChar char="•"/>
            </a:pPr>
            <a:r>
              <a:rPr lang="en-US" sz="1300" dirty="0" smtClean="0">
                <a:effectLst/>
                <a:latin typeface="Curlz MT" pitchFamily="82" charset="0"/>
              </a:rPr>
              <a:t>Usually leopards have a cream colored coat with gold spots that help to camouflage them when they are hunting their prey. Sometimes they have black fur with dark spots.  Those leopards are sometimes confused with panthers.</a:t>
            </a:r>
          </a:p>
          <a:p>
            <a:pPr>
              <a:buFont typeface="Arial"/>
              <a:buChar char="•"/>
            </a:pPr>
            <a:r>
              <a:rPr lang="en-US" sz="1300" dirty="0" smtClean="0">
                <a:effectLst/>
                <a:latin typeface="Curlz MT" pitchFamily="82" charset="0"/>
              </a:rPr>
              <a:t>Adult leopards like to be alone.  Each adult leopard has its own area where it lives and even though other leopards might be close, they try to avoid one another. </a:t>
            </a:r>
          </a:p>
          <a:p>
            <a:pPr>
              <a:buFont typeface="Arial"/>
              <a:buChar char="•"/>
            </a:pPr>
            <a:r>
              <a:rPr lang="en-US" sz="1300" dirty="0" smtClean="0">
                <a:latin typeface="Curlz MT" pitchFamily="82" charset="0"/>
              </a:rPr>
              <a:t>Leopards are made to hunt.  Their strong, skinny bodies can run as fast as 57 kilometers per hour.  They are also great swimmers and climbers and can jump a long way. </a:t>
            </a:r>
            <a:endParaRPr lang="en-US" sz="1300" dirty="0" smtClean="0">
              <a:effectLst/>
              <a:latin typeface="Curlz MT" pitchFamily="82" charset="0"/>
            </a:endParaRPr>
          </a:p>
          <a:p>
            <a:pPr>
              <a:buFont typeface="Arial"/>
              <a:buChar char="•"/>
            </a:pPr>
            <a:r>
              <a:rPr lang="en-US" sz="1300" dirty="0" smtClean="0">
                <a:effectLst/>
                <a:latin typeface="Curlz MT" pitchFamily="82" charset="0"/>
              </a:rPr>
              <a:t>Leopards can easily balance and make sharp turns because of its long tail. </a:t>
            </a:r>
            <a:r>
              <a:rPr lang="en-US" sz="1300" dirty="0">
                <a:latin typeface="Curlz MT" pitchFamily="82" charset="0"/>
              </a:rPr>
              <a:t> </a:t>
            </a:r>
            <a:r>
              <a:rPr lang="en-US" sz="1300" dirty="0" smtClean="0">
                <a:latin typeface="Curlz MT" pitchFamily="82" charset="0"/>
              </a:rPr>
              <a:t>(their tails are as long as their bodies)</a:t>
            </a:r>
            <a:endParaRPr lang="en-US" sz="1300" dirty="0" smtClean="0">
              <a:effectLst/>
              <a:latin typeface="Curlz MT" pitchFamily="82" charset="0"/>
            </a:endParaRPr>
          </a:p>
          <a:p>
            <a:pPr>
              <a:buFont typeface="Arial"/>
              <a:buChar char="•"/>
            </a:pPr>
            <a:r>
              <a:rPr lang="en-US" sz="1300" dirty="0" smtClean="0">
                <a:effectLst/>
                <a:latin typeface="Curlz MT" pitchFamily="82" charset="0"/>
              </a:rPr>
              <a:t>Leopards can climb down trees headfirst because of their special ankle bones.  They can even hang from limbs by only their back feet.</a:t>
            </a:r>
          </a:p>
          <a:p>
            <a:pPr>
              <a:buFont typeface="Arial"/>
              <a:buChar char="•"/>
            </a:pPr>
            <a:r>
              <a:rPr lang="en-US" sz="1300" dirty="0" smtClean="0">
                <a:latin typeface="Curlz MT" pitchFamily="82" charset="0"/>
              </a:rPr>
              <a:t>They can travel on rocky surfaces because of the big pads and thick fur on their feet.</a:t>
            </a:r>
          </a:p>
          <a:p>
            <a:pPr>
              <a:buFont typeface="Arial"/>
              <a:buChar char="•"/>
            </a:pPr>
            <a:r>
              <a:rPr lang="en-US" sz="1300" dirty="0" smtClean="0">
                <a:latin typeface="Curlz MT" pitchFamily="82" charset="0"/>
              </a:rPr>
              <a:t>Their double layer coat helps them to stay warm in the mountains</a:t>
            </a:r>
          </a:p>
          <a:p>
            <a:pPr>
              <a:buFont typeface="Arial"/>
              <a:buChar char="•"/>
            </a:pPr>
            <a:endParaRPr lang="en-US" sz="1600" dirty="0" smtClean="0">
              <a:effectLst/>
              <a:latin typeface="Curlz MT" pitchFamily="82" charset="0"/>
            </a:endParaRPr>
          </a:p>
          <a:p>
            <a:pPr>
              <a:buFont typeface="Arial"/>
              <a:buChar char="•"/>
            </a:pPr>
            <a:endParaRPr lang="en-US" sz="1600" dirty="0" smtClean="0">
              <a:effectLst/>
              <a:latin typeface="Curlz MT" pitchFamily="82" charset="0"/>
            </a:endParaRPr>
          </a:p>
        </p:txBody>
      </p:sp>
    </p:spTree>
    <p:extLst>
      <p:ext uri="{BB962C8B-B14F-4D97-AF65-F5344CB8AC3E}">
        <p14:creationId xmlns:p14="http://schemas.microsoft.com/office/powerpoint/2010/main" val="2678217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latin typeface="Curlz MT" pitchFamily="82" charset="0"/>
              </a:rPr>
              <a:t>Adaptations</a:t>
            </a:r>
            <a:endParaRPr lang="en-US" dirty="0">
              <a:latin typeface="Curlz MT" pitchFamily="82" charset="0"/>
            </a:endParaRPr>
          </a:p>
        </p:txBody>
      </p:sp>
      <p:pic>
        <p:nvPicPr>
          <p:cNvPr id="6146" name="Picture 2" descr="C:\Users\jcrowder\AppData\Local\Microsoft\Windows\Temporary Internet Files\Content.IE5\A3WD00JR\MC900332358[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752600"/>
            <a:ext cx="5595366" cy="447736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jcrowder\AppData\Local\Microsoft\Windows\Temporary Internet Files\Content.IE5\TG1GQ3BV\MC9000572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4648200"/>
            <a:ext cx="1705356" cy="17318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crowder\AppData\Local\Microsoft\Windows\Temporary Internet Files\Content.IE5\X7UQ14YO\MC90033240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11" y="2057400"/>
            <a:ext cx="2203534"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54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14400"/>
            <a:ext cx="7754563" cy="484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52399" y="5410200"/>
            <a:ext cx="8839201" cy="1295400"/>
          </a:xfrm>
        </p:spPr>
        <p:txBody>
          <a:bodyPr>
            <a:noAutofit/>
          </a:bodyPr>
          <a:lstStyle/>
          <a:p>
            <a:pPr algn="ctr"/>
            <a:r>
              <a:rPr lang="en-US" sz="8800" dirty="0" smtClean="0">
                <a:solidFill>
                  <a:schemeClr val="accent6">
                    <a:lumMod val="40000"/>
                    <a:lumOff val="60000"/>
                  </a:schemeClr>
                </a:solidFill>
                <a:latin typeface="Curlz MT" pitchFamily="82" charset="0"/>
              </a:rPr>
              <a:t>The End! </a:t>
            </a:r>
            <a:endParaRPr lang="en-US" sz="8800" dirty="0">
              <a:solidFill>
                <a:schemeClr val="accent6">
                  <a:lumMod val="40000"/>
                  <a:lumOff val="60000"/>
                </a:schemeClr>
              </a:solidFill>
              <a:latin typeface="Curlz MT" pitchFamily="82" charset="0"/>
            </a:endParaRPr>
          </a:p>
        </p:txBody>
      </p:sp>
      <p:sp>
        <p:nvSpPr>
          <p:cNvPr id="5" name="Text Placeholder 4"/>
          <p:cNvSpPr>
            <a:spLocks noGrp="1"/>
          </p:cNvSpPr>
          <p:nvPr>
            <p:ph type="body" idx="1"/>
          </p:nvPr>
        </p:nvSpPr>
        <p:spPr>
          <a:xfrm>
            <a:off x="228600" y="152401"/>
            <a:ext cx="8458200" cy="914400"/>
          </a:xfrm>
        </p:spPr>
        <p:txBody>
          <a:bodyPr>
            <a:normAutofit/>
          </a:bodyPr>
          <a:lstStyle/>
          <a:p>
            <a:pPr algn="ctr"/>
            <a:r>
              <a:rPr lang="en-US" sz="4400" dirty="0" smtClean="0">
                <a:solidFill>
                  <a:schemeClr val="accent6">
                    <a:lumMod val="40000"/>
                    <a:lumOff val="60000"/>
                  </a:schemeClr>
                </a:solidFill>
                <a:latin typeface="Curlz MT" pitchFamily="82" charset="0"/>
              </a:rPr>
              <a:t>I hope you enjoyed it!!!</a:t>
            </a:r>
            <a:endParaRPr lang="en-US" sz="4400" dirty="0">
              <a:solidFill>
                <a:schemeClr val="accent6">
                  <a:lumMod val="40000"/>
                  <a:lumOff val="60000"/>
                </a:schemeClr>
              </a:solidFill>
              <a:latin typeface="Curlz MT" pitchFamily="82" charset="0"/>
            </a:endParaRPr>
          </a:p>
        </p:txBody>
      </p:sp>
    </p:spTree>
    <p:extLst>
      <p:ext uri="{BB962C8B-B14F-4D97-AF65-F5344CB8AC3E}">
        <p14:creationId xmlns:p14="http://schemas.microsoft.com/office/powerpoint/2010/main" val="641127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r>
              <a:rPr lang="en-US" sz="6600" dirty="0" smtClean="0">
                <a:latin typeface="Curlz MT" pitchFamily="82" charset="0"/>
              </a:rPr>
              <a:t>Classification</a:t>
            </a:r>
            <a:endParaRPr lang="en-US" sz="6600" dirty="0">
              <a:latin typeface="Curlz MT" pitchFamily="82" charset="0"/>
            </a:endParaRPr>
          </a:p>
        </p:txBody>
      </p:sp>
      <p:sp>
        <p:nvSpPr>
          <p:cNvPr id="4" name="Content Placeholder 3"/>
          <p:cNvSpPr>
            <a:spLocks noGrp="1"/>
          </p:cNvSpPr>
          <p:nvPr>
            <p:ph idx="1"/>
          </p:nvPr>
        </p:nvSpPr>
        <p:spPr>
          <a:xfrm>
            <a:off x="1828800" y="1524001"/>
            <a:ext cx="5486400" cy="3505200"/>
          </a:xfrm>
        </p:spPr>
        <p:txBody>
          <a:bodyPr>
            <a:normAutofit fontScale="40000" lnSpcReduction="20000"/>
          </a:bodyPr>
          <a:lstStyle/>
          <a:p>
            <a:pPr>
              <a:spcAft>
                <a:spcPts val="1000"/>
              </a:spcAft>
            </a:pPr>
            <a:r>
              <a:rPr lang="en-US" sz="4200" dirty="0">
                <a:latin typeface="Curlz MT" pitchFamily="82" charset="0"/>
              </a:rPr>
              <a:t>Class: Mammal </a:t>
            </a:r>
          </a:p>
          <a:p>
            <a:pPr>
              <a:spcAft>
                <a:spcPts val="1000"/>
              </a:spcAft>
            </a:pPr>
            <a:r>
              <a:rPr lang="en-US" sz="4200" dirty="0">
                <a:latin typeface="Curlz MT" pitchFamily="82" charset="0"/>
              </a:rPr>
              <a:t>Order: Carnivore</a:t>
            </a:r>
          </a:p>
          <a:p>
            <a:pPr>
              <a:spcAft>
                <a:spcPts val="1000"/>
              </a:spcAft>
            </a:pPr>
            <a:r>
              <a:rPr lang="en-US" sz="4200" dirty="0">
                <a:latin typeface="Curlz MT" pitchFamily="82" charset="0"/>
              </a:rPr>
              <a:t>Family: </a:t>
            </a:r>
            <a:r>
              <a:rPr lang="en-US" sz="4200" dirty="0" err="1">
                <a:latin typeface="Curlz MT" pitchFamily="82" charset="0"/>
              </a:rPr>
              <a:t>Felidae</a:t>
            </a:r>
            <a:endParaRPr lang="en-US" sz="4200" dirty="0">
              <a:latin typeface="Curlz MT" pitchFamily="82" charset="0"/>
            </a:endParaRPr>
          </a:p>
          <a:p>
            <a:pPr>
              <a:spcAft>
                <a:spcPts val="1000"/>
              </a:spcAft>
            </a:pPr>
            <a:r>
              <a:rPr lang="en-US" sz="4200" dirty="0">
                <a:latin typeface="Curlz MT" pitchFamily="82" charset="0"/>
              </a:rPr>
              <a:t>Kingdom: Animals</a:t>
            </a:r>
          </a:p>
          <a:p>
            <a:pPr>
              <a:spcAft>
                <a:spcPts val="1000"/>
              </a:spcAft>
            </a:pPr>
            <a:r>
              <a:rPr lang="en-US" sz="4200" dirty="0">
                <a:latin typeface="Curlz MT" pitchFamily="82" charset="0"/>
              </a:rPr>
              <a:t>Phylum: </a:t>
            </a:r>
            <a:r>
              <a:rPr lang="en-US" sz="4200" dirty="0" err="1">
                <a:latin typeface="Curlz MT" pitchFamily="82" charset="0"/>
              </a:rPr>
              <a:t>Chordata</a:t>
            </a:r>
            <a:endParaRPr lang="en-US" sz="4200" dirty="0">
              <a:latin typeface="Curlz MT" pitchFamily="82" charset="0"/>
            </a:endParaRPr>
          </a:p>
          <a:p>
            <a:pPr>
              <a:spcAft>
                <a:spcPts val="1000"/>
              </a:spcAft>
            </a:pPr>
            <a:r>
              <a:rPr lang="en-US" sz="4200" dirty="0">
                <a:latin typeface="Curlz MT" pitchFamily="82" charset="0"/>
              </a:rPr>
              <a:t>Subphylum: Vertebrates</a:t>
            </a:r>
          </a:p>
          <a:p>
            <a:pPr>
              <a:lnSpc>
                <a:spcPct val="150000"/>
              </a:lnSpc>
              <a:spcAft>
                <a:spcPts val="0"/>
              </a:spcAft>
            </a:pPr>
            <a:r>
              <a:rPr lang="en-US" sz="4200" dirty="0">
                <a:latin typeface="Curlz MT" pitchFamily="82" charset="0"/>
              </a:rPr>
              <a:t>Genus: </a:t>
            </a:r>
            <a:r>
              <a:rPr lang="en-US" sz="4200" dirty="0" err="1">
                <a:latin typeface="Curlz MT" pitchFamily="82" charset="0"/>
              </a:rPr>
              <a:t>Panthera</a:t>
            </a:r>
            <a:endParaRPr lang="en-US" sz="4200" dirty="0">
              <a:latin typeface="Curlz MT" pitchFamily="82" charset="0"/>
            </a:endParaRPr>
          </a:p>
          <a:p>
            <a:pPr>
              <a:lnSpc>
                <a:spcPct val="150000"/>
              </a:lnSpc>
              <a:spcAft>
                <a:spcPts val="1000"/>
              </a:spcAft>
            </a:pPr>
            <a:r>
              <a:rPr lang="en-US" sz="4200" dirty="0">
                <a:latin typeface="Curlz MT" pitchFamily="82" charset="0"/>
              </a:rPr>
              <a:t>Latin name: </a:t>
            </a:r>
            <a:r>
              <a:rPr lang="en-US" sz="4200" dirty="0" err="1">
                <a:latin typeface="Curlz MT" pitchFamily="82" charset="0"/>
              </a:rPr>
              <a:t>Panthera</a:t>
            </a:r>
            <a:r>
              <a:rPr lang="en-US" sz="4200" dirty="0">
                <a:latin typeface="Curlz MT" pitchFamily="82" charset="0"/>
              </a:rPr>
              <a:t> </a:t>
            </a:r>
            <a:r>
              <a:rPr lang="en-US" sz="4200" dirty="0" err="1" smtClean="0">
                <a:latin typeface="Curlz MT" pitchFamily="82" charset="0"/>
              </a:rPr>
              <a:t>Pardus</a:t>
            </a:r>
            <a:endParaRPr lang="en-US" sz="4200" dirty="0" smtClean="0">
              <a:latin typeface="Curlz MT" pitchFamily="82" charset="0"/>
            </a:endParaRPr>
          </a:p>
          <a:p>
            <a:endParaRPr lang="en-US" dirty="0">
              <a:latin typeface="Curlz MT" pitchFamily="82" charset="0"/>
            </a:endParaRPr>
          </a:p>
        </p:txBody>
      </p:sp>
    </p:spTree>
    <p:extLst>
      <p:ext uri="{BB962C8B-B14F-4D97-AF65-F5344CB8AC3E}">
        <p14:creationId xmlns:p14="http://schemas.microsoft.com/office/powerpoint/2010/main" val="2719972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3" y="-1570038"/>
            <a:ext cx="16000413" cy="9999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97402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r>
              <a:rPr lang="en-US" sz="6600" dirty="0" smtClean="0">
                <a:latin typeface="Curlz MT" pitchFamily="82" charset="0"/>
              </a:rPr>
              <a:t>Homes &amp; Shelter</a:t>
            </a:r>
            <a:endParaRPr lang="en-US" sz="6600" dirty="0">
              <a:latin typeface="Curlz MT" pitchFamily="82" charset="0"/>
            </a:endParaRPr>
          </a:p>
        </p:txBody>
      </p:sp>
      <p:sp>
        <p:nvSpPr>
          <p:cNvPr id="3" name="Content Placeholder 2"/>
          <p:cNvSpPr>
            <a:spLocks noGrp="1"/>
          </p:cNvSpPr>
          <p:nvPr>
            <p:ph idx="1"/>
          </p:nvPr>
        </p:nvSpPr>
        <p:spPr>
          <a:xfrm>
            <a:off x="1828800" y="1524000"/>
            <a:ext cx="5486400" cy="3459163"/>
          </a:xfrm>
        </p:spPr>
        <p:txBody>
          <a:bodyPr>
            <a:normAutofit fontScale="92500" lnSpcReduction="20000"/>
          </a:bodyPr>
          <a:lstStyle/>
          <a:p>
            <a:r>
              <a:rPr lang="en-US" dirty="0" smtClean="0">
                <a:latin typeface="Curlz MT" pitchFamily="82" charset="0"/>
              </a:rPr>
              <a:t>Habitat: Leopards live in several different places.  You can find them anywhere from subtropical forests to deserts. They would rather live in riverine forests and the grasslands of southern Africa called “veld”. These “</a:t>
            </a:r>
            <a:r>
              <a:rPr lang="en-US" dirty="0" err="1" smtClean="0">
                <a:latin typeface="Curlz MT" pitchFamily="82" charset="0"/>
              </a:rPr>
              <a:t>velds</a:t>
            </a:r>
            <a:r>
              <a:rPr lang="en-US" dirty="0" smtClean="0">
                <a:latin typeface="Curlz MT" pitchFamily="82" charset="0"/>
              </a:rPr>
              <a:t>” are usually in game reserves and mountainous areas.</a:t>
            </a:r>
            <a:endParaRPr lang="en-US" dirty="0" smtClean="0"/>
          </a:p>
          <a:p>
            <a:endParaRPr lang="en-US" dirty="0"/>
          </a:p>
        </p:txBody>
      </p:sp>
    </p:spTree>
    <p:extLst>
      <p:ext uri="{BB962C8B-B14F-4D97-AF65-F5344CB8AC3E}">
        <p14:creationId xmlns:p14="http://schemas.microsoft.com/office/powerpoint/2010/main" val="662886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r>
              <a:rPr lang="en-US" dirty="0" smtClean="0">
                <a:latin typeface="Curlz MT" pitchFamily="82" charset="0"/>
              </a:rPr>
              <a:t>Homes and Shelter</a:t>
            </a:r>
            <a:endParaRPr lang="en-US" dirty="0">
              <a:latin typeface="Curlz MT" pitchFamily="82" charset="0"/>
            </a:endParaRPr>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400800" cy="4951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4786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Autofit/>
          </a:bodyPr>
          <a:lstStyle/>
          <a:p>
            <a:r>
              <a:rPr lang="en-US" sz="7200" dirty="0">
                <a:latin typeface="Curlz MT" pitchFamily="82" charset="0"/>
              </a:rPr>
              <a:t>P</a:t>
            </a:r>
            <a:r>
              <a:rPr lang="en-US" sz="7200" dirty="0" smtClean="0">
                <a:latin typeface="Curlz MT" pitchFamily="82" charset="0"/>
              </a:rPr>
              <a:t>redator</a:t>
            </a:r>
            <a:endParaRPr lang="en-US" sz="7200" dirty="0">
              <a:latin typeface="Curlz MT" pitchFamily="82" charset="0"/>
            </a:endParaRPr>
          </a:p>
        </p:txBody>
      </p:sp>
      <p:sp>
        <p:nvSpPr>
          <p:cNvPr id="3" name="Content Placeholder 2"/>
          <p:cNvSpPr>
            <a:spLocks noGrp="1"/>
          </p:cNvSpPr>
          <p:nvPr>
            <p:ph idx="1"/>
          </p:nvPr>
        </p:nvSpPr>
        <p:spPr>
          <a:xfrm>
            <a:off x="1828800" y="1524000"/>
            <a:ext cx="5410200" cy="3505200"/>
          </a:xfrm>
        </p:spPr>
        <p:txBody>
          <a:bodyPr>
            <a:normAutofit fontScale="85000" lnSpcReduction="10000"/>
          </a:bodyPr>
          <a:lstStyle/>
          <a:p>
            <a:r>
              <a:rPr lang="en-US" dirty="0" smtClean="0">
                <a:latin typeface="Curlz MT" pitchFamily="82" charset="0"/>
              </a:rPr>
              <a:t>Since adult leopards are such powerful animals, they rarely have any predators in the wild. Lions, tigers, hyenas, baboons, pythons, and wild dogs may present a challenge to a leopard.  There are rare occasions when a leopard might not survive the challenge, but usually the leopard stands victorious.</a:t>
            </a:r>
            <a:endParaRPr lang="en-US" dirty="0">
              <a:latin typeface="Curlz MT" pitchFamily="82" charset="0"/>
            </a:endParaRPr>
          </a:p>
        </p:txBody>
      </p:sp>
    </p:spTree>
    <p:extLst>
      <p:ext uri="{BB962C8B-B14F-4D97-AF65-F5344CB8AC3E}">
        <p14:creationId xmlns:p14="http://schemas.microsoft.com/office/powerpoint/2010/main" val="987882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latin typeface="Curlz MT" pitchFamily="82" charset="0"/>
              </a:rPr>
              <a:t>Predator</a:t>
            </a:r>
            <a:endParaRPr lang="en-US" dirty="0">
              <a:latin typeface="Curlz MT" pitchFamily="82" charset="0"/>
            </a:endParaRPr>
          </a:p>
        </p:txBody>
      </p:sp>
      <p:sp>
        <p:nvSpPr>
          <p:cNvPr id="3" name="Content Placeholder 2"/>
          <p:cNvSpPr>
            <a:spLocks noGrp="1"/>
          </p:cNvSpPr>
          <p:nvPr>
            <p:ph idx="1"/>
          </p:nvPr>
        </p:nvSpPr>
        <p:spPr/>
        <p:txBody>
          <a:bodyPr/>
          <a:lstStyle/>
          <a:p>
            <a:r>
              <a:rPr lang="en-US" dirty="0" smtClean="0">
                <a:latin typeface="Curlz MT" pitchFamily="82" charset="0"/>
              </a:rPr>
              <a:t>Man is a leopards predator. Because it is at the top of the food chain</a:t>
            </a:r>
            <a:endParaRPr lang="en-US" dirty="0">
              <a:latin typeface="Curlz MT" pitchFamily="8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4588329" cy="486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03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dk1"/>
          </a:fillRef>
          <a:effectRef idx="1">
            <a:schemeClr val="dk1"/>
          </a:effectRef>
          <a:fontRef idx="minor">
            <a:schemeClr val="lt1"/>
          </a:fontRef>
        </p:style>
        <p:txBody>
          <a:bodyPr>
            <a:normAutofit/>
          </a:bodyPr>
          <a:lstStyle/>
          <a:p>
            <a:r>
              <a:rPr lang="en-US" sz="6600" dirty="0" smtClean="0">
                <a:latin typeface="Curlz MT" pitchFamily="82" charset="0"/>
              </a:rPr>
              <a:t>Prey</a:t>
            </a:r>
            <a:endParaRPr lang="en-US" sz="6600" dirty="0">
              <a:latin typeface="Curlz MT" pitchFamily="82" charset="0"/>
            </a:endParaRPr>
          </a:p>
        </p:txBody>
      </p:sp>
      <p:sp>
        <p:nvSpPr>
          <p:cNvPr id="3" name="Content Placeholder 2"/>
          <p:cNvSpPr>
            <a:spLocks noGrp="1"/>
          </p:cNvSpPr>
          <p:nvPr>
            <p:ph idx="1"/>
          </p:nvPr>
        </p:nvSpPr>
        <p:spPr>
          <a:xfrm>
            <a:off x="1905000" y="1600200"/>
            <a:ext cx="5410200" cy="3352800"/>
          </a:xfrm>
        </p:spPr>
        <p:txBody>
          <a:bodyPr>
            <a:normAutofit fontScale="85000" lnSpcReduction="20000"/>
          </a:bodyPr>
          <a:lstStyle/>
          <a:p>
            <a:r>
              <a:rPr lang="en-US" sz="4000" dirty="0" smtClean="0">
                <a:latin typeface="Curlz MT" pitchFamily="82" charset="0"/>
              </a:rPr>
              <a:t>A leopard eats Dung beetles ,  Kudu calves, Baboons and foxes.</a:t>
            </a:r>
          </a:p>
          <a:p>
            <a:r>
              <a:rPr lang="en-US" sz="4000" dirty="0" smtClean="0">
                <a:latin typeface="Curlz MT" pitchFamily="82" charset="0"/>
              </a:rPr>
              <a:t>Leopards either hunt from tree branches and drop down on their pray or from the ground stalking their pray.</a:t>
            </a:r>
            <a:endParaRPr lang="en-US" sz="4000" dirty="0">
              <a:latin typeface="Curlz MT" pitchFamily="82" charset="0"/>
            </a:endParaRPr>
          </a:p>
        </p:txBody>
      </p:sp>
    </p:spTree>
    <p:extLst>
      <p:ext uri="{BB962C8B-B14F-4D97-AF65-F5344CB8AC3E}">
        <p14:creationId xmlns:p14="http://schemas.microsoft.com/office/powerpoint/2010/main" val="1909699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dirty="0" smtClean="0">
                <a:latin typeface="Curlz MT" pitchFamily="82" charset="0"/>
              </a:rPr>
              <a:t>Prey</a:t>
            </a:r>
            <a:endParaRPr lang="en-US" dirty="0">
              <a:latin typeface="Curlz MT" pitchFamily="82" charset="0"/>
            </a:endParaRPr>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81199"/>
            <a:ext cx="6953250" cy="368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944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397</Words>
  <Application>Microsoft Office PowerPoint</Application>
  <PresentationFormat>On-screen Show (4:3)</PresentationFormat>
  <Paragraphs>34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Leopards  By:  Hannah Crowder </vt:lpstr>
      <vt:lpstr>Classification</vt:lpstr>
      <vt:lpstr>Classification</vt:lpstr>
      <vt:lpstr>Homes &amp; Shelter</vt:lpstr>
      <vt:lpstr>Homes and Shelter</vt:lpstr>
      <vt:lpstr>Predator</vt:lpstr>
      <vt:lpstr>Predator</vt:lpstr>
      <vt:lpstr>Prey</vt:lpstr>
      <vt:lpstr>Prey</vt:lpstr>
      <vt:lpstr>Adaptations</vt:lpstr>
      <vt:lpstr>Adaptations</vt:lpstr>
      <vt:lpstr>The End! </vt:lpstr>
    </vt:vector>
  </TitlesOfParts>
  <Company>Muhlenberg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Leopards</dc:title>
  <dc:creator>Crowder, Jill</dc:creator>
  <cp:lastModifiedBy>Bivin, Jessica - NBCT</cp:lastModifiedBy>
  <cp:revision>18</cp:revision>
  <dcterms:created xsi:type="dcterms:W3CDTF">2013-02-18T19:15:46Z</dcterms:created>
  <dcterms:modified xsi:type="dcterms:W3CDTF">2013-02-25T15:05:24Z</dcterms:modified>
</cp:coreProperties>
</file>